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497" r:id="rId3"/>
    <p:sldId id="513" r:id="rId4"/>
    <p:sldId id="514" r:id="rId5"/>
    <p:sldId id="527" r:id="rId6"/>
    <p:sldId id="528" r:id="rId7"/>
    <p:sldId id="539" r:id="rId8"/>
    <p:sldId id="536" r:id="rId9"/>
    <p:sldId id="540" r:id="rId10"/>
    <p:sldId id="538" r:id="rId11"/>
    <p:sldId id="537" r:id="rId12"/>
    <p:sldId id="534" r:id="rId13"/>
    <p:sldId id="530" r:id="rId14"/>
    <p:sldId id="531" r:id="rId15"/>
    <p:sldId id="532" r:id="rId16"/>
    <p:sldId id="51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A1C"/>
    <a:srgbClr val="084BB8"/>
    <a:srgbClr val="3F715D"/>
    <a:srgbClr val="4308B8"/>
    <a:srgbClr val="9D62BE"/>
    <a:srgbClr val="21EB26"/>
    <a:srgbClr val="D426E6"/>
    <a:srgbClr val="D1F22E"/>
    <a:srgbClr val="37C7E9"/>
    <a:srgbClr val="E6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1543" autoAdjust="0"/>
  </p:normalViewPr>
  <p:slideViewPr>
    <p:cSldViewPr>
      <p:cViewPr varScale="1">
        <p:scale>
          <a:sx n="67" d="100"/>
          <a:sy n="67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decrement</a:t>
            </a:r>
            <a:r>
              <a:rPr lang="en-US" baseline="0" dirty="0" smtClean="0"/>
              <a:t> destroys the record of two elements, the current element and an existing element. This can only happens m/2 time. So, the majority element will have a record at the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 a</a:t>
            </a:r>
            <a:r>
              <a:rPr lang="en-US" baseline="0" dirty="0" smtClean="0"/>
              <a:t> counter is decremented, (k-1) counters are decremented and the current element’s count is not recorded. So, a decrement step destroys the record of k elements. This can happen only m/k times.</a:t>
            </a:r>
          </a:p>
          <a:p>
            <a:r>
              <a:rPr lang="en-US" baseline="0" dirty="0" smtClean="0"/>
              <a:t>Thus all frequent elements have a record at the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if we have a value t associated x then t lies between </a:t>
            </a:r>
            <a:r>
              <a:rPr lang="en-US" baseline="0" dirty="0" err="1" smtClean="0"/>
              <a:t>f_x</a:t>
            </a:r>
            <a:r>
              <a:rPr lang="en-US" baseline="0" dirty="0" smtClean="0"/>
              <a:t> – m/k and </a:t>
            </a:r>
            <a:r>
              <a:rPr lang="en-US" baseline="0" dirty="0" err="1" smtClean="0"/>
              <a:t>f_x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Space Complexity: (k-1)  (log n + log m)  :  (k-1) counters, each using log n bits for the associated element and log m bits for the count.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1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tags" Target="../tags/tag87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91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8" Type="http://schemas.openxmlformats.org/officeDocument/2006/relationships/tags" Target="../tags/tag85.xml"/><Relationship Id="rId3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26" Type="http://schemas.openxmlformats.org/officeDocument/2006/relationships/tags" Target="../tags/tag121.xml"/><Relationship Id="rId39" Type="http://schemas.openxmlformats.org/officeDocument/2006/relationships/image" Target="../media/image89.png"/><Relationship Id="rId21" Type="http://schemas.openxmlformats.org/officeDocument/2006/relationships/tags" Target="../tags/tag116.xml"/><Relationship Id="rId34" Type="http://schemas.openxmlformats.org/officeDocument/2006/relationships/image" Target="../media/image84.png"/><Relationship Id="rId42" Type="http://schemas.openxmlformats.org/officeDocument/2006/relationships/image" Target="../media/image98.png"/><Relationship Id="rId47" Type="http://schemas.openxmlformats.org/officeDocument/2006/relationships/image" Target="../media/image101.png"/><Relationship Id="rId50" Type="http://schemas.openxmlformats.org/officeDocument/2006/relationships/image" Target="../media/image104.png"/><Relationship Id="rId55" Type="http://schemas.openxmlformats.org/officeDocument/2006/relationships/image" Target="../media/image109.png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06.xml"/><Relationship Id="rId24" Type="http://schemas.openxmlformats.org/officeDocument/2006/relationships/tags" Target="../tags/tag119.xml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3.png"/><Relationship Id="rId53" Type="http://schemas.openxmlformats.org/officeDocument/2006/relationships/image" Target="../media/image107.png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31" Type="http://schemas.openxmlformats.org/officeDocument/2006/relationships/image" Target="../media/image81.png"/><Relationship Id="rId44" Type="http://schemas.openxmlformats.org/officeDocument/2006/relationships/image" Target="../media/image92.png"/><Relationship Id="rId52" Type="http://schemas.openxmlformats.org/officeDocument/2006/relationships/image" Target="../media/image106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Relationship Id="rId27" Type="http://schemas.openxmlformats.org/officeDocument/2006/relationships/tags" Target="../tags/tag122.xml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9.png"/><Relationship Id="rId48" Type="http://schemas.openxmlformats.org/officeDocument/2006/relationships/image" Target="../media/image102.png"/><Relationship Id="rId8" Type="http://schemas.openxmlformats.org/officeDocument/2006/relationships/tags" Target="../tags/tag103.xml"/><Relationship Id="rId51" Type="http://schemas.openxmlformats.org/officeDocument/2006/relationships/image" Target="../media/image105.png"/><Relationship Id="rId3" Type="http://schemas.openxmlformats.org/officeDocument/2006/relationships/tags" Target="../tags/tag98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tags" Target="../tags/tag120.xml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100.png"/><Relationship Id="rId20" Type="http://schemas.openxmlformats.org/officeDocument/2006/relationships/tags" Target="../tags/tag115.xml"/><Relationship Id="rId41" Type="http://schemas.openxmlformats.org/officeDocument/2006/relationships/image" Target="../media/image91.png"/><Relationship Id="rId54" Type="http://schemas.openxmlformats.org/officeDocument/2006/relationships/image" Target="../media/image108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28" Type="http://schemas.openxmlformats.org/officeDocument/2006/relationships/tags" Target="../tags/tag123.xml"/><Relationship Id="rId36" Type="http://schemas.openxmlformats.org/officeDocument/2006/relationships/image" Target="../media/image86.png"/><Relationship Id="rId4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tags" Target="../tags/tag126.xml"/><Relationship Id="rId21" Type="http://schemas.openxmlformats.org/officeDocument/2006/relationships/image" Target="../media/image115.png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image" Target="../media/image111.png"/><Relationship Id="rId25" Type="http://schemas.openxmlformats.org/officeDocument/2006/relationships/image" Target="../media/image119.jpeg"/><Relationship Id="rId2" Type="http://schemas.openxmlformats.org/officeDocument/2006/relationships/tags" Target="../tags/tag125.xml"/><Relationship Id="rId16" Type="http://schemas.openxmlformats.org/officeDocument/2006/relationships/image" Target="../media/image110.tmp"/><Relationship Id="rId20" Type="http://schemas.openxmlformats.org/officeDocument/2006/relationships/image" Target="../media/image114.png"/><Relationship Id="rId29" Type="http://schemas.openxmlformats.org/officeDocument/2006/relationships/image" Target="../media/image76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118.png"/><Relationship Id="rId5" Type="http://schemas.openxmlformats.org/officeDocument/2006/relationships/tags" Target="../tags/tag12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17.png"/><Relationship Id="rId28" Type="http://schemas.openxmlformats.org/officeDocument/2006/relationships/image" Target="../media/image75.png"/><Relationship Id="rId10" Type="http://schemas.openxmlformats.org/officeDocument/2006/relationships/tags" Target="../tags/tag133.xml"/><Relationship Id="rId19" Type="http://schemas.openxmlformats.org/officeDocument/2006/relationships/image" Target="../media/image113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6.png"/><Relationship Id="rId26" Type="http://schemas.openxmlformats.org/officeDocument/2006/relationships/image" Target="../media/image121.png"/><Relationship Id="rId3" Type="http://schemas.openxmlformats.org/officeDocument/2006/relationships/tags" Target="../tags/tag140.xml"/><Relationship Id="rId21" Type="http://schemas.openxmlformats.org/officeDocument/2006/relationships/image" Target="../media/image129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tags" Target="../tags/tag139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image" Target="../media/image132.png"/><Relationship Id="rId5" Type="http://schemas.openxmlformats.org/officeDocument/2006/relationships/tags" Target="../tags/tag142.xml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10" Type="http://schemas.openxmlformats.org/officeDocument/2006/relationships/tags" Target="../tags/tag147.xml"/><Relationship Id="rId19" Type="http://schemas.openxmlformats.org/officeDocument/2006/relationships/image" Target="../media/image127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26" Type="http://schemas.openxmlformats.org/officeDocument/2006/relationships/image" Target="../media/image140.png"/><Relationship Id="rId21" Type="http://schemas.openxmlformats.org/officeDocument/2006/relationships/image" Target="../media/image135.jpeg"/><Relationship Id="rId34" Type="http://schemas.openxmlformats.org/officeDocument/2006/relationships/image" Target="../media/image148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21.png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tags" Target="../tags/tag1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45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tags" Target="../tags/tag157.xml"/><Relationship Id="rId3" Type="http://schemas.openxmlformats.org/officeDocument/2006/relationships/tags" Target="../tags/tag15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image" Target="../media/image157.png"/><Relationship Id="rId39" Type="http://schemas.openxmlformats.org/officeDocument/2006/relationships/image" Target="../media/image169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8.png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60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121.png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image" Target="../media/image162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8" Type="http://schemas.openxmlformats.org/officeDocument/2006/relationships/tags" Target="../tags/tag175.xml"/><Relationship Id="rId3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173.png"/><Relationship Id="rId26" Type="http://schemas.openxmlformats.org/officeDocument/2006/relationships/image" Target="../media/image180.png"/><Relationship Id="rId3" Type="http://schemas.openxmlformats.org/officeDocument/2006/relationships/tags" Target="../tags/tag189.xml"/><Relationship Id="rId21" Type="http://schemas.openxmlformats.org/officeDocument/2006/relationships/image" Target="../media/image175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image" Target="../media/image172.png"/><Relationship Id="rId25" Type="http://schemas.openxmlformats.org/officeDocument/2006/relationships/image" Target="../media/image179.png"/><Relationship Id="rId2" Type="http://schemas.openxmlformats.org/officeDocument/2006/relationships/tags" Target="../tags/tag188.xml"/><Relationship Id="rId16" Type="http://schemas.openxmlformats.org/officeDocument/2006/relationships/image" Target="../media/image171.png"/><Relationship Id="rId20" Type="http://schemas.openxmlformats.org/officeDocument/2006/relationships/image" Target="../media/image28.png"/><Relationship Id="rId29" Type="http://schemas.openxmlformats.org/officeDocument/2006/relationships/image" Target="../media/image183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78.png"/><Relationship Id="rId5" Type="http://schemas.openxmlformats.org/officeDocument/2006/relationships/tags" Target="../tags/tag19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tags" Target="../tags/tag196.xml"/><Relationship Id="rId19" Type="http://schemas.openxmlformats.org/officeDocument/2006/relationships/image" Target="../media/image174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12" Type="http://schemas.openxmlformats.org/officeDocument/2006/relationships/hyperlink" Target="https://projecteuclid.org/euclid.im/1109191032" TargetMode="External"/><Relationship Id="rId2" Type="http://schemas.openxmlformats.org/officeDocument/2006/relationships/tags" Target="../tags/tag4.xml"/><Relationship Id="rId16" Type="http://schemas.openxmlformats.org/officeDocument/2006/relationships/hyperlink" Target="http://dimacs.rutgers.edu/~graham/pubs/papers/cmencyc.pdf" TargetMode="Externa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openxmlformats.org/officeDocument/2006/relationships/image" Target="../media/image5.jpe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tags" Target="../tags/tag10.xml"/><Relationship Id="rId16" Type="http://schemas.openxmlformats.org/officeDocument/2006/relationships/image" Target="../media/image16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1.png"/><Relationship Id="rId5" Type="http://schemas.openxmlformats.org/officeDocument/2006/relationships/tags" Target="../tags/tag13.xml"/><Relationship Id="rId15" Type="http://schemas.openxmlformats.org/officeDocument/2006/relationships/image" Target="../media/image15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notesSlide" Target="../notesSlides/notesSlide2.xml"/><Relationship Id="rId29" Type="http://schemas.openxmlformats.org/officeDocument/2006/relationships/image" Target="../media/image27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tags" Target="../tags/tag2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29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tags" Target="../tags/tag24.xml"/><Relationship Id="rId3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tags" Target="../tags/tag37.xml"/><Relationship Id="rId21" Type="http://schemas.openxmlformats.org/officeDocument/2006/relationships/image" Target="../media/image44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0.jpeg"/><Relationship Id="rId2" Type="http://schemas.openxmlformats.org/officeDocument/2006/relationships/tags" Target="../tags/tag3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7.png"/><Relationship Id="rId5" Type="http://schemas.openxmlformats.org/officeDocument/2006/relationships/tags" Target="../tags/tag39.xml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tags" Target="../tags/tag44.xml"/><Relationship Id="rId19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51.png"/><Relationship Id="rId5" Type="http://schemas.openxmlformats.org/officeDocument/2006/relationships/tags" Target="../tags/tag50.xml"/><Relationship Id="rId10" Type="http://schemas.openxmlformats.org/officeDocument/2006/relationships/image" Target="../media/image50.png"/><Relationship Id="rId4" Type="http://schemas.openxmlformats.org/officeDocument/2006/relationships/tags" Target="../tags/tag49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58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57.png"/><Relationship Id="rId17" Type="http://schemas.openxmlformats.org/officeDocument/2006/relationships/image" Target="../media/image49.png"/><Relationship Id="rId2" Type="http://schemas.openxmlformats.org/officeDocument/2006/relationships/tags" Target="../tags/tag53.xml"/><Relationship Id="rId16" Type="http://schemas.openxmlformats.org/officeDocument/2006/relationships/image" Target="../media/image61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56.png"/><Relationship Id="rId5" Type="http://schemas.openxmlformats.org/officeDocument/2006/relationships/tags" Target="../tags/tag56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tags" Target="../tags/tag62.xml"/><Relationship Id="rId21" Type="http://schemas.openxmlformats.org/officeDocument/2006/relationships/image" Target="../media/image68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tags" Target="../tags/tag6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71.png"/><Relationship Id="rId5" Type="http://schemas.openxmlformats.org/officeDocument/2006/relationships/tags" Target="../tags/tag64.xml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tags" Target="../tags/tag69.xml"/><Relationship Id="rId19" Type="http://schemas.openxmlformats.org/officeDocument/2006/relationships/image" Target="../media/image66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75.xml"/><Relationship Id="rId7" Type="http://schemas.openxmlformats.org/officeDocument/2006/relationships/image" Target="../media/image7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77.xml"/><Relationship Id="rId10" Type="http://schemas.openxmlformats.org/officeDocument/2006/relationships/image" Target="../media/image78.png"/><Relationship Id="rId4" Type="http://schemas.openxmlformats.org/officeDocument/2006/relationships/tags" Target="../tags/tag76.xml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56" y="260098"/>
            <a:ext cx="3155061" cy="2586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2095"/>
            <a:ext cx="567499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" y="1970283"/>
            <a:ext cx="1925955" cy="1790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31" y="1976239"/>
            <a:ext cx="5541645" cy="2305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43000" y="2425820"/>
            <a:ext cx="4368029" cy="838200"/>
            <a:chOff x="1143000" y="2425820"/>
            <a:chExt cx="4368029" cy="838200"/>
          </a:xfrm>
        </p:grpSpPr>
        <p:pic>
          <p:nvPicPr>
            <p:cNvPr id="43" name="Picture 4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738240"/>
              <a:ext cx="541020" cy="213360"/>
            </a:xfrm>
            <a:prstGeom prst="rect">
              <a:avLst/>
            </a:prstGeom>
          </p:spPr>
        </p:pic>
        <p:sp>
          <p:nvSpPr>
            <p:cNvPr id="44" name="Left Brace 43"/>
            <p:cNvSpPr/>
            <p:nvPr/>
          </p:nvSpPr>
          <p:spPr>
            <a:xfrm>
              <a:off x="1853532" y="2425820"/>
              <a:ext cx="190500" cy="8382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999" y="2481589"/>
              <a:ext cx="3288030" cy="2667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999" y="2951600"/>
              <a:ext cx="1238250" cy="182880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4" y="3528815"/>
            <a:ext cx="1678305" cy="2686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93" y="2674840"/>
            <a:ext cx="880110" cy="2552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74" y="2736986"/>
            <a:ext cx="186690" cy="16192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9" y="672635"/>
            <a:ext cx="600075" cy="1752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50" y="700526"/>
            <a:ext cx="6160770" cy="533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91" y="3532920"/>
            <a:ext cx="1760220" cy="255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00" y="3545831"/>
            <a:ext cx="403860" cy="20955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600200" y="4419600"/>
            <a:ext cx="5831888" cy="1493657"/>
            <a:chOff x="1600200" y="5059543"/>
            <a:chExt cx="5831888" cy="1493657"/>
          </a:xfrm>
        </p:grpSpPr>
        <p:sp>
          <p:nvSpPr>
            <p:cNvPr id="33" name="Rounded Rectangle 32"/>
            <p:cNvSpPr/>
            <p:nvPr/>
          </p:nvSpPr>
          <p:spPr>
            <a:xfrm>
              <a:off x="1600200" y="5059543"/>
              <a:ext cx="5831888" cy="1493657"/>
            </a:xfrm>
            <a:prstGeom prst="roundRect">
              <a:avLst/>
            </a:prstGeom>
            <a:solidFill>
              <a:srgbClr val="F09A1C">
                <a:alpha val="35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890" y="5504126"/>
              <a:ext cx="5551551" cy="4920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230" y="6164456"/>
              <a:ext cx="2863215" cy="29660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380" y="5135743"/>
              <a:ext cx="1810512" cy="16287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3" y="6237383"/>
              <a:ext cx="1992249" cy="207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56" y="260098"/>
            <a:ext cx="3155061" cy="2586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2095"/>
            <a:ext cx="567499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" y="1970283"/>
            <a:ext cx="1925955" cy="1790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31" y="1976239"/>
            <a:ext cx="5541645" cy="2305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38240"/>
            <a:ext cx="541020" cy="213360"/>
          </a:xfrm>
          <a:prstGeom prst="rect">
            <a:avLst/>
          </a:prstGeom>
        </p:spPr>
      </p:pic>
      <p:sp>
        <p:nvSpPr>
          <p:cNvPr id="44" name="Left Brace 43"/>
          <p:cNvSpPr/>
          <p:nvPr/>
        </p:nvSpPr>
        <p:spPr>
          <a:xfrm>
            <a:off x="1853532" y="2425820"/>
            <a:ext cx="190500" cy="8382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99" y="2481589"/>
            <a:ext cx="3288030" cy="266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99" y="2951600"/>
            <a:ext cx="1238250" cy="18288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4" y="3528815"/>
            <a:ext cx="1678305" cy="2686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93" y="2674840"/>
            <a:ext cx="880110" cy="2552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74" y="2736986"/>
            <a:ext cx="186690" cy="16192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9" y="672635"/>
            <a:ext cx="600075" cy="1752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50" y="700526"/>
            <a:ext cx="6160770" cy="533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9" y="4715108"/>
            <a:ext cx="342900" cy="126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81" y="4661517"/>
            <a:ext cx="2533650" cy="255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91" y="3532920"/>
            <a:ext cx="1760220" cy="255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00" y="3545831"/>
            <a:ext cx="403860" cy="209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5" y="4658497"/>
            <a:ext cx="1777365" cy="2552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4" y="5342144"/>
            <a:ext cx="342900" cy="126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18" y="5119871"/>
            <a:ext cx="2280285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85" y="4593588"/>
            <a:ext cx="1737360" cy="3028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2" y="5729471"/>
            <a:ext cx="2242185" cy="3086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81" y="4035351"/>
            <a:ext cx="3181350" cy="32956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90" y="5220944"/>
            <a:ext cx="1737360" cy="3028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0" y="5199574"/>
            <a:ext cx="1411605" cy="30289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31" y="5230041"/>
            <a:ext cx="1259205" cy="20383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8" y="6374166"/>
            <a:ext cx="3120390" cy="228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46" y="6188307"/>
            <a:ext cx="1609725" cy="5200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62" y="6285003"/>
            <a:ext cx="2457450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70" y="2825613"/>
            <a:ext cx="3143630" cy="49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51" y="2551379"/>
            <a:ext cx="3931349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37" y="2520465"/>
            <a:ext cx="1663065" cy="207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6" y="3449421"/>
            <a:ext cx="2540889" cy="162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6" y="2995643"/>
            <a:ext cx="2654046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86905"/>
            <a:ext cx="1476185" cy="102870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 rot="5400000" flipH="1" flipV="1">
            <a:off x="1883440" y="3427361"/>
            <a:ext cx="604904" cy="561785"/>
          </a:xfrm>
          <a:prstGeom prst="curvedConnector3">
            <a:avLst/>
          </a:prstGeom>
          <a:ln w="15875">
            <a:solidFill>
              <a:srgbClr val="3F7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2226341" y="3664534"/>
            <a:ext cx="604905" cy="124017"/>
          </a:xfrm>
          <a:prstGeom prst="curvedConnector3">
            <a:avLst/>
          </a:prstGeom>
          <a:ln w="15875">
            <a:solidFill>
              <a:srgbClr val="3F7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88" y="3452919"/>
            <a:ext cx="260604" cy="171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50" y="3691044"/>
            <a:ext cx="260604" cy="171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18200"/>
            <a:ext cx="92583" cy="154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6" y="3916692"/>
            <a:ext cx="3362135" cy="490347"/>
          </a:xfrm>
          <a:prstGeom prst="rect">
            <a:avLst/>
          </a:prstGeom>
        </p:spPr>
      </p:pic>
      <p:pic>
        <p:nvPicPr>
          <p:cNvPr id="16" name="Picture 10" descr="https://techmoran.com/wp-content/uploads/2017/09/wait-what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86" y="44958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9" y="5446848"/>
            <a:ext cx="2457450" cy="188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3" y="685800"/>
            <a:ext cx="640080" cy="1790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87" y="685800"/>
            <a:ext cx="5364480" cy="4876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90" y="1447800"/>
            <a:ext cx="636651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" y="1211962"/>
            <a:ext cx="5642610" cy="25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" y="1795463"/>
            <a:ext cx="6480810" cy="5467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46" y="1941195"/>
            <a:ext cx="33718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" y="760095"/>
            <a:ext cx="820674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" y="2895600"/>
            <a:ext cx="6290310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09" y="2895600"/>
            <a:ext cx="701040" cy="25527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858000" y="3062373"/>
            <a:ext cx="17211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Looks good!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9" y="3528132"/>
            <a:ext cx="7124700" cy="308610"/>
          </a:xfrm>
          <a:prstGeom prst="rect">
            <a:avLst/>
          </a:prstGeom>
        </p:spPr>
      </p:pic>
      <p:pic>
        <p:nvPicPr>
          <p:cNvPr id="3078" name="Picture 6" descr="Image result for are we don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1" y="4093134"/>
            <a:ext cx="3197733" cy="17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53" y="4233776"/>
            <a:ext cx="3648456" cy="4852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14" y="4999457"/>
            <a:ext cx="2215515" cy="1828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05" y="5410200"/>
            <a:ext cx="3602165" cy="4800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" y="6303908"/>
            <a:ext cx="6520815" cy="18669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299603" y="6148132"/>
            <a:ext cx="15359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 smtClean="0">
                <a:ln w="11430"/>
                <a:solidFill>
                  <a:srgbClr val="084BB8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Minimum!</a:t>
            </a:r>
            <a:endParaRPr lang="en-US" sz="2400" b="1" cap="none" spc="0" dirty="0">
              <a:ln w="11430"/>
              <a:solidFill>
                <a:srgbClr val="084BB8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3" y="990600"/>
            <a:ext cx="3215640" cy="232410"/>
          </a:xfrm>
          <a:prstGeom prst="rect">
            <a:avLst/>
          </a:prstGeom>
        </p:spPr>
      </p:pic>
      <p:pic>
        <p:nvPicPr>
          <p:cNvPr id="9" name="Picture 2" descr="Image result for no more math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00" y="838200"/>
            <a:ext cx="1521388" cy="116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5" y="987091"/>
            <a:ext cx="1407605" cy="166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3354705" cy="234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0" y="1533144"/>
            <a:ext cx="2794635" cy="1866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" y="2163699"/>
            <a:ext cx="5099685" cy="2552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2748917"/>
            <a:ext cx="5316855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77" y="2730057"/>
            <a:ext cx="550355" cy="2297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75" y="2730057"/>
            <a:ext cx="536639" cy="210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89" y="3111056"/>
            <a:ext cx="1829372" cy="205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" y="3693795"/>
            <a:ext cx="5528310" cy="2686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57" y="3663188"/>
            <a:ext cx="350520" cy="2171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" y="4343400"/>
            <a:ext cx="7459980" cy="2686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88" y="4317364"/>
            <a:ext cx="777240" cy="2190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3" y="5029200"/>
            <a:ext cx="5126355" cy="230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13" y="4990147"/>
            <a:ext cx="1764030" cy="3086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4" y="5614734"/>
            <a:ext cx="7069455" cy="4857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73" y="5863590"/>
            <a:ext cx="4288155" cy="30861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318926"/>
            <a:ext cx="4010025" cy="23050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4" y="3092771"/>
            <a:ext cx="6414135" cy="2305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5" y="3502154"/>
            <a:ext cx="8111490" cy="2819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" y="1665542"/>
            <a:ext cx="2914650" cy="3086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3959354"/>
            <a:ext cx="7029450" cy="535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3" y="4619625"/>
            <a:ext cx="2967990" cy="33337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3601570" y="700088"/>
            <a:ext cx="5209791" cy="2210867"/>
            <a:chOff x="3428999" y="1125729"/>
            <a:chExt cx="5209791" cy="22108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999" y="1143000"/>
              <a:ext cx="5209791" cy="21935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830" y="2417487"/>
              <a:ext cx="153162" cy="137160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5057390" y="1365598"/>
              <a:ext cx="3200400" cy="0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486390" y="1563909"/>
              <a:ext cx="0" cy="1703547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730" y="2245488"/>
              <a:ext cx="99060" cy="18288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614" y="1125729"/>
              <a:ext cx="95250" cy="17907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45163"/>
            <a:ext cx="1371600" cy="17907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5181600"/>
            <a:ext cx="6012180" cy="295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891339"/>
            <a:ext cx="2339340" cy="224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9623"/>
            <a:ext cx="3522345" cy="2305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59" y="5739269"/>
            <a:ext cx="173355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6" y="5900420"/>
            <a:ext cx="2411730" cy="2305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0" y="6501269"/>
            <a:ext cx="2318385" cy="2247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09" y="6492988"/>
            <a:ext cx="1106805" cy="25527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33" y="6478048"/>
            <a:ext cx="44024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00321" y="3375974"/>
            <a:ext cx="5443279" cy="1826892"/>
          </a:xfrm>
          <a:prstGeom prst="roundRect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93942"/>
            <a:ext cx="3309747" cy="2480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7" y="702824"/>
            <a:ext cx="5964555" cy="49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9" y="2057400"/>
            <a:ext cx="4533900" cy="186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9" y="3517259"/>
            <a:ext cx="643890" cy="1619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5" y="3960172"/>
            <a:ext cx="4730115" cy="158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8" y="4415789"/>
            <a:ext cx="4722495" cy="2000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5" y="4920609"/>
            <a:ext cx="1160145" cy="228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67302"/>
            <a:ext cx="733044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9" y="5911210"/>
            <a:ext cx="7149465" cy="2552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45" y="5927720"/>
            <a:ext cx="363855" cy="1714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7" y="5482585"/>
            <a:ext cx="4568190" cy="180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" y="6396985"/>
            <a:ext cx="739140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6361169"/>
            <a:ext cx="1108710" cy="278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833551" cy="485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7380" y="3750811"/>
            <a:ext cx="283802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Flajolet</a:t>
            </a:r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-</a:t>
            </a:r>
            <a:r>
              <a:rPr lang="en-US" sz="3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Martin </a:t>
            </a:r>
          </a:p>
          <a:p>
            <a:pPr algn="ctr"/>
            <a:r>
              <a:rPr lang="en-US" sz="3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Sketch</a:t>
            </a:r>
            <a:endParaRPr lang="en-US" sz="32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24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35" y="1086947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565" y="647542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22" y="1612773"/>
            <a:ext cx="2320290" cy="23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32" y="4535805"/>
            <a:ext cx="4942904" cy="210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9540" y="4835605"/>
            <a:ext cx="470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https://projecteuclid.org/euclid.im/1109191032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1" y="4002405"/>
            <a:ext cx="2225040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90" y="3011805"/>
            <a:ext cx="5560695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65" y="5435548"/>
            <a:ext cx="1798511" cy="1680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9540" y="5678805"/>
            <a:ext cx="607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6"/>
              </a:rPr>
              <a:t>http://dimacs.rutgers.edu/~graham/pubs/papers/cmencyc.pdf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6" y="3845541"/>
            <a:ext cx="8691167" cy="278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4314825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43000"/>
            <a:ext cx="741235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" y="1676400"/>
            <a:ext cx="374523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" y="2283460"/>
            <a:ext cx="4821555" cy="230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3" y="2971801"/>
            <a:ext cx="7063740" cy="55816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48" y="4917996"/>
            <a:ext cx="3282315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80" y="207647"/>
            <a:ext cx="6608826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5" y="222125"/>
            <a:ext cx="7440930" cy="3040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9474"/>
            <a:ext cx="3602355" cy="253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195713"/>
            <a:ext cx="617601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764286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140712"/>
            <a:ext cx="5101590" cy="1828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70" y="2943987"/>
            <a:ext cx="5913120" cy="1600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15" y="3708841"/>
            <a:ext cx="3392805" cy="1752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4103495"/>
            <a:ext cx="6193155" cy="1619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4476879"/>
            <a:ext cx="2857500" cy="1581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3235449"/>
            <a:ext cx="2857500" cy="1581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2567433"/>
            <a:ext cx="4730115" cy="1581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70" y="4822317"/>
            <a:ext cx="3169920" cy="1619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07" y="5162358"/>
            <a:ext cx="3004185" cy="1581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" y="6065205"/>
            <a:ext cx="2305050" cy="2343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95" y="6114415"/>
            <a:ext cx="4215765" cy="4895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6413501"/>
            <a:ext cx="1977390" cy="23431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5631942"/>
            <a:ext cx="6450330" cy="217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90" y="1012149"/>
            <a:ext cx="1554480" cy="5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844925"/>
            <a:ext cx="574738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3" y="4300465"/>
            <a:ext cx="4181475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16645"/>
            <a:ext cx="611124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5606724"/>
            <a:ext cx="2404110" cy="226695"/>
          </a:xfrm>
          <a:prstGeom prst="rect">
            <a:avLst/>
          </a:prstGeom>
        </p:spPr>
      </p:pic>
      <p:pic>
        <p:nvPicPr>
          <p:cNvPr id="1026" name="Picture 2" descr="Image result for heavy hitter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59" y="381000"/>
            <a:ext cx="3429000" cy="8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3352800"/>
            <a:ext cx="5023485" cy="2247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1" y="1975793"/>
            <a:ext cx="5827395" cy="2895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0" y="2631872"/>
            <a:ext cx="5101590" cy="3086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5160002"/>
            <a:ext cx="7854315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2" y="6101072"/>
            <a:ext cx="2080260" cy="2305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" y="1502057"/>
            <a:ext cx="2476500" cy="2247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30" y="1447800"/>
            <a:ext cx="1224915" cy="3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mission impossi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87812"/>
            <a:ext cx="4144234" cy="276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37" y="222125"/>
            <a:ext cx="2597658" cy="2480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9" y="914400"/>
            <a:ext cx="6208395" cy="3086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9" y="1378645"/>
            <a:ext cx="6871335" cy="308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9" y="2133600"/>
            <a:ext cx="4756785" cy="2305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3" y="2600517"/>
            <a:ext cx="715327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0" y="3133919"/>
            <a:ext cx="383667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2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1219200"/>
            <a:ext cx="1344930" cy="17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98" y="1219200"/>
            <a:ext cx="537591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98" y="1518285"/>
            <a:ext cx="59626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4" y="2438401"/>
            <a:ext cx="7193280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1" y="3101338"/>
            <a:ext cx="713422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3" y="3769995"/>
            <a:ext cx="7298055" cy="499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2" y="4836795"/>
            <a:ext cx="7465695" cy="802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37" y="222125"/>
            <a:ext cx="2597658" cy="2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4536"/>
            <a:ext cx="5029962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1" y="838200"/>
            <a:ext cx="5690235" cy="308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5" y="1380478"/>
            <a:ext cx="6417945" cy="308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1" y="1976120"/>
            <a:ext cx="2160270" cy="182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8" y="2545940"/>
            <a:ext cx="584644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9" y="3124200"/>
            <a:ext cx="4250055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1" y="3810000"/>
            <a:ext cx="7124700" cy="53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2" y="4521175"/>
            <a:ext cx="5705475" cy="295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58" y="4447185"/>
            <a:ext cx="2057400" cy="461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117549"/>
            <a:ext cx="2518410" cy="308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5" y="5075815"/>
            <a:ext cx="2099310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2" y="5716905"/>
            <a:ext cx="7345680" cy="5372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67965"/>
            <a:ext cx="1123950" cy="4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3" y="1670685"/>
            <a:ext cx="640080" cy="179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87" y="1670685"/>
            <a:ext cx="5364480" cy="48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90" y="2432685"/>
            <a:ext cx="6366510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43" y="264536"/>
            <a:ext cx="5790057" cy="304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23" y="3581400"/>
            <a:ext cx="7423785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$S = \langle s_1, \cdots, s_m \rangle$, where $s_i \in [n]$,&#10; 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X_i = $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$ if the $i^{th}$ copy of $x$ is picked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0$ otherwise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\sum_i X_i$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[X_i] =$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.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Idea.} &#10;} 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Use relative frequencies in a sample to estimate relative\\&#10;frequencies in the stream.} 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implies$&#10; 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\left( |X - p\cdot t| \geq p \cdot \epsilon m \right) $$&#10; 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f_x$ be the number of times the number $x$ appears in the stream.&#10; 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u = E[X] =$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 \cdot t$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etting $c = \epsilon m/t$&#10;} 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implies$&#10; 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\left( |\frac{X}{p} - f_x| \geq \epsilon m \right) $$&#10; 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2\,e^{-p\cdot \epsilon^2 m^2 / (3t) }$$&#10; 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\leq \delta$ if &#10;$p \geq \frac{1}{m} \cdot \frac{3}{\epsilon^2} \ln{\frac{2}{\delta}}$&#10;} 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| X - \mu| \geq c\mu )&#10; \leq 2\,e^{-\mu c^2/3}$$&#10; 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2\,e^{-p\cdot \epsilon^2 m^2 / (3t) }$$&#10; 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2\,e^{-p\cdot \epsilon^2 m / 3 }$$&#10; 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mally $f_x = |\{i \in [m] : s_i = x\}|$.&#10; 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ince $t \leq m$&#10;} 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pected size of the sample: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p \cdot m = \frac{3}{\epsilon^2} \ln{\frac{2}{\delta}}$$&#10;} 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pace is quadratic in $\frac{1}{\epsilon}$&#10;} 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Each memory location stores a counter.&#10;}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Limited Memory&#10;}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$h$ : random hash function&#10;}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Initially: all counters are $0$&#10;}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$\cdots\ x\ \cdots\ x \ \cdots $&#10;}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$+1$&#10;}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ll $f_x$ the {\em frequency} of $x$ in the stream.&#10; 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$+1$&#10;}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$2$&#10;}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&#10;Everytime we see an element $x$,\\ we increment the counter at $h(x)$.&#10;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What about collisions?&#10;} 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:} 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element $x$, estimate is frequency within\\ an additive&#10;error of $\epsilon m$.&#10;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element, we allow a small probability $\delta$ of failure.&#10;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use $b$ memory locations (buckets).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two specific elements $x$ and $y$&#10;\\ collide under $h$,&#10;i.e., $h(x) = h(y)$ ?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Majority).} Find an element $x$, if there is one,&#10;with\\ frequency&#10;$ f_x &gt; m/2$. How do we find it? &#10; 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$1/b$$&#10;} 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bservation.} We never undercount. We may overcount due &#10;to collisions.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expected overcounting of a given element $x$?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$\leq m/b$$&#10;} 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set $b = \frac{1}{\epsilon}$ then we overcount by &#10;at most $\epsilon m$ in expectation.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No! We want a high probability that\\ we don't overcount by &#10;more than $\epsilon m$.&#10;} &#10;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do that?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Maintain multiple such counts using\\&#10;different hash functions $h_1, \cdots, h_\ell$.&#10;} &#10;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d then how do we combine the counts? Mean? Median? 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Pseudocode written in Python&#10; }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large does $\ell$ need to be?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Lets calculate!&#10;} 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any single element $x$.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have $\ell$ counters for $x$.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pected overcounting in any counter: $ \leq m/b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ability that a particular counter overcounts\\ by more than &#10;$2\cdot \frac{m}{b}$?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$ \leq 1/2$$&#10;} &#10;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hy?&#10;} &#10;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Markov Inequality.&#10;} &#10;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ability that all counters are more than &#10;$2\cdot \frac{m}{b}$?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jority : Boyer-Moore Algorithm&#10;}}&#10;&#10;&#10;&#10;&#10;\end{document}"/>
  <p:tag name="IGUANATEXSIZE" val="2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2^{-\ell}$&#10;}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bability that the smallest counter overcounts by at most &#10;$2 \cdot \frac{m}{b}$ ?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1 - 2^{-\ell}$&#10;}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don't want to overcount by more than $\epsilon m$.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 we set $b = \frac{2}{\epsilon}$.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ant the probability that our overcounting is more than $\epsilon m$\\&#10;to be at most $\delta$. 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 we set $\ell$ s.t. $2^{-\ell} = \delta$ &#10;i.e., $\ell = \log_2{\frac{1}{\delta}}$.&#10;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Maintain an $\ell \times b$ array of counters,&#10;}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Row $i$ corresponds to a randomly chosen hash function $h_i$.&#10;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requent Items - Misra-Gries Algorithm&#10;}}&#10;&#10;&#10;&#10;&#10;\end{document}"/>
  <p:tag name="IGUANATEXSIZE" val="2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For each element $x$ in the stream increment the counter&#10;$C_{i,\,h_i(x)}$ $\forall\ i \in [\ell]$.&#10;}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where $\ell = \log{\frac{1}{\delta}}$ and $b = \frac{2}{\epsilon}$.&#10;}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For any element $x$, our estimate of its frequency is given &#10;by the\\ minimum of its counters i.e.,}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x = \min \{\, C_{i, h_i(x)} : i \in [\ell]  \,\}$$&#10;}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 &#10;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x$, with probability $1-\delta$,\  &#10;$f_x \leq \hat{f}_x \leq f_x + \epsilon m$.&#10;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 Complexity:} 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unt-Min Sketch} algorithm.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 \frac{2}{\epsilon}\log{ \frac{1}{\delta}} \right) \log{m}$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$k$ Frequent items).} &#10; 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log{m}$ bits per counter&#10;}&#10;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ime per element:} &#10;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O(\log{1/\delta})$$&#10;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ssuming hash functions take $O(1)$ time&#10;}&#10;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red}{&#10;$x$&#10;}&#10;\end{document}"/>
  <p:tag name="IGUANATEXSIZE" val="2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ell$&#10;}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b$&#10;}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istinct Elements&#10;}}&#10;&#10;&#10;&#10;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Distinct Elements).}\\&#10;Estimate the number of distinct elements in a stream.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 Choose a random hash $h$ function.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$k\geq 1$, find all items with frequency at least $m/k$.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z = 0&#10;}&#10; 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For each element x in the stream do:}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If z &lt; zeros(h(x)): z = zeros(h(x))}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Output} $2^{z}$.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integer $x$, let $zeros(x)$ denote the number of trailing &#10;$0$s in\\ the binary representation of $x$.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$x$ and $r$, what is the probability that $zeroes(h(x)) \geq r$ ?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2^{-r}$&#10;}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d$ be the number of distinct elements.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the algorithm returns a number $&lt; 2^r$.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(1-2^{-r})^d$&#10;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 Use the Majority algorithm with $(k-1)$ counters instead of $1$.&#10; 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Examples: no. of distinct visitors of a website, RFID counts,&#10;distinct DNA sequence motifs etc.}&#10; 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counter is associated with some element.&#10; 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f current element has an associated counter: }&#10; 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Else if some counter is $0$: &#10;}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Associate the counter with the current element.&#10;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ncrement the counter.&#10;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Increment the counter. &#10;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For each element x in the stream do:}&#10; 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Else: \# no counter is 0 &#10;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Decrement all counters.&#10;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Proof of correctness?&#10;} 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At the end, what can we say about the\\ &#10;counter associated with an element $x$?&#10;} 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Space complexity?&#10;} 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Output the elements&#10;associated with the counters.&#10;}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Also called\\ Heavy Hitters.&#10;} 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requently viewed pages (e.g. products on Amazon)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ocks that frequently bought or sold.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raffic analysis (e.g. IP addresses causing most traffic)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opular news articles.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For application oriented in-duh-viduals: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4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 element $x$ is called an {\bf $\alpha$-heavy hitter} if $\tilde{f}_x \geq \alpha$.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the last slide, we looked at $\frac{1}{k}$-heavy hitters.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og analysis (frequent searches, errors, frequently accessed files,  logins)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d many more $\cdots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lative Frequency.}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ilde{f}_x = f_x / m.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eavy Hitters&#10;}}&#10;&#10;&#10;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isra-Gries algorithm identifies all $\frac{1}{k}$-heavy hitters.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ut not all elements identified are necessarily $\frac{1}{k}$-heavy hitters.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identify only the heavy hitters?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etwork Applications of Bloom Filters: A Survey&#10;\end{document}"/>
  <p:tag name="IGUANATEXSIZE" val="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bvious solutions: (1) Use two passes (2) Remember everything.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about one pass, low memory?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Bad News.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 single pass algorithm using sublinear amount\\ of space can do this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Why?&#10;} 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Create a situation where we need to remember a large set. 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$k=2$ i.e., we are looking for the majority element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the first $m/2$ elements are distinct and the last&#10; $m/2$\\ elements are identical.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after looking at the first $m/2$, we are forced to remember&#10;all\\ the  elements that we have seen so far in order to know whether&#10; the \\&#10;next element encountered is one of these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Heavy Hitters&#10;}}&#10;&#10;&#10;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ptional Reading}\\ &#10; 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pproximate Heavy Hitters&#10;}}&#10;&#10;&#10;&#10;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want to detect all $\frac{1}{k}$-heavy hitters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ut we don't want anything that is not a $\frac{1}{2k}$ heavy hitter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do this?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un the Misra-Gries algorithm with $2k-1$ counters.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all elements with counts $&gt; m/2k$.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re actually using Misra-Gries algorithm as an algorithm for\\ &#10;computing approximate frequency counts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 computes for every element $x$, an estimate $\hat{f}_x$ s.t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f_x - \frac{m}{k} \leq \hat{f}_x \leq f_x.$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tting $k = \frac{1}{\epsilon}$, we have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veral topics that we discuss are not in the book. \\&#10;For these, you have the slides.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f_x - \epsilon m \leq \hat{f}_x \leq f_x.$$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now look at randomized algorithms for approximate frequency\\&#10;counts that generalize to other situations.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\em Why does\\this work?&#10;} 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oal:} 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element $x$, estimate is frequency within\\ an additive&#10;error of $\epsilon m$.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element, we allow a small probability $\delta$ of failure.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pproximate Frequency Counts&#10;}}&#10;&#10;&#10;&#10;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will first look at a simple random sampling algorithm &#10;and then\\ a more sophisticated algorithm called Count-Min Sketch&#10;that uses\\ an idea similar to Bloom Filters.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andom Sampling&#10;}}&#10;&#10;&#10;&#10;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each element&#10;in the stream with probability $p$.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unt-Min Sketch 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x an element $x$.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1, \cdots, X_t$ be random variables where $t = f_x$.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\sum_i X_i$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[X_i] =$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.$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{\bf Idea.} &#10;} 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Use relative frequencies in a sample to estimate relative\\&#10;frequencies in the stream.} 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u = E[X] =$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p \cdot t$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X_1 + \cdots + X_t$ where the $X_i$'s are independent\\&#10;random variables&#10;taking values in $\{0,1\}$. Let $\mu = E[X]$. &#10; 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def Majority(S):&#10;  x = None&#10;  count = 0&#10;  for i in range(m):&#10;    if(s_i == x): &#10;       count += 1&#10;    elif(count == 0): &#10;       x = S[i]&#10;       count = 1&#10;    else:&#10;       count -= 1&#10;  return x &#10;\end{lstlisting}&#10;\end{document}"/>
  <p:tag name="IGUANATEXSIZE" val="9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| X - \mu| \geq c\mu )&#10; \leq 2\,e^{-\mu c^2/3}$$&#10; 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hernoff Bound}&#10; 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for any $c &gt; 0$,&#10; 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X_i = $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1$ if the $i^{th}$ copy of $x$ is picked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0$ otherwise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andom Sampling&#10;}}&#10;&#10;&#10;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ick each element&#10;in the stream with probability $p$.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x an element $x$.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1, \cdots, X_t$ be random variables where $t = f_x$.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39774</TotalTime>
  <Words>162</Words>
  <Application>Microsoft Office PowerPoint</Application>
  <PresentationFormat>On-screen Show (4:3)</PresentationFormat>
  <Paragraphs>15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886</cp:revision>
  <dcterms:created xsi:type="dcterms:W3CDTF">2014-01-26T12:33:15Z</dcterms:created>
  <dcterms:modified xsi:type="dcterms:W3CDTF">2018-02-22T12:44:25Z</dcterms:modified>
</cp:coreProperties>
</file>